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6" r:id="rId3"/>
    <p:sldId id="258" r:id="rId4"/>
    <p:sldId id="259" r:id="rId5"/>
    <p:sldId id="260" r:id="rId6"/>
    <p:sldId id="318" r:id="rId7"/>
    <p:sldId id="319" r:id="rId8"/>
    <p:sldId id="320" r:id="rId9"/>
    <p:sldId id="322" r:id="rId10"/>
    <p:sldId id="323" r:id="rId11"/>
    <p:sldId id="324" r:id="rId12"/>
    <p:sldId id="325" r:id="rId13"/>
    <p:sldId id="326" r:id="rId14"/>
    <p:sldId id="28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0D0C27-F976-4BBF-88E1-57CA82F7C2AD}" type="datetimeFigureOut">
              <a:rPr lang="zh-CN" altLang="en-US" smtClean="0"/>
              <a:t>2025/9/5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76EBF-23DD-4AD9-BCB7-FF9AB49A3190}" type="slidenum">
              <a:rPr lang="zh-CN" altLang="en-US" smtClean="0"/>
              <a:t>‹#›</a:t>
            </a:fld>
            <a:endParaRPr lang="zh-CN" altLang="en-US"/>
          </a:p>
        </p:txBody>
      </p:sp>
    </p:spTree>
    <p:extLst>
      <p:ext uri="{BB962C8B-B14F-4D97-AF65-F5344CB8AC3E}">
        <p14:creationId xmlns:p14="http://schemas.microsoft.com/office/powerpoint/2010/main" val="2561851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学习单元三  整车扭矩控制系统检修</a:t>
            </a:r>
          </a:p>
        </p:txBody>
      </p:sp>
    </p:spTree>
    <p:extLst>
      <p:ext uri="{BB962C8B-B14F-4D97-AF65-F5344CB8AC3E}">
        <p14:creationId xmlns:p14="http://schemas.microsoft.com/office/powerpoint/2010/main" val="3245610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272099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3" r:id="rId3"/>
    <p:sldLayoutId id="2147483664"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学习任务四 车辆保护功能测试</a:t>
            </a:r>
          </a:p>
        </p:txBody>
      </p:sp>
      <p:sp>
        <p:nvSpPr>
          <p:cNvPr id="6" name="标题 1">
            <a:extLst>
              <a:ext uri="{FF2B5EF4-FFF2-40B4-BE49-F238E27FC236}">
                <a16:creationId xmlns:a16="http://schemas.microsoft.com/office/drawing/2014/main" id="{3697C9AF-EC52-432A-9A5C-32F46C566A57}"/>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学习单元三</a:t>
            </a:r>
            <a:endParaRPr lang="en-US" altLang="zh-CN" dirty="0"/>
          </a:p>
          <a:p>
            <a:pPr>
              <a:lnSpc>
                <a:spcPct val="150000"/>
              </a:lnSpc>
            </a:pPr>
            <a:r>
              <a:rPr lang="zh-CN" altLang="en-US" dirty="0"/>
              <a:t>整车扭矩控制系统检修</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6" cy="105573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三、高压上下电保护控制</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高压互锁回路简称</a:t>
            </a:r>
            <a:r>
              <a:rPr lang="en-US" altLang="zh-CN" sz="2000" dirty="0">
                <a:latin typeface="方正楷体_GBK" panose="03000509000000000000" pitchFamily="65" charset="-122"/>
                <a:ea typeface="方正楷体_GBK" panose="03000509000000000000" pitchFamily="65" charset="-122"/>
              </a:rPr>
              <a:t>HVIL</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High Voltage Inter lock</a:t>
            </a:r>
            <a:r>
              <a:rPr lang="zh-CN" altLang="en-US" sz="2000" dirty="0">
                <a:latin typeface="方正楷体_GBK" panose="03000509000000000000" pitchFamily="65" charset="-122"/>
                <a:ea typeface="方正楷体_GBK" panose="03000509000000000000" pitchFamily="65" charset="-122"/>
              </a:rPr>
              <a:t>）测试</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descr="整体高压互锁回路">
            <a:extLst>
              <a:ext uri="{FF2B5EF4-FFF2-40B4-BE49-F238E27FC236}">
                <a16:creationId xmlns:a16="http://schemas.microsoft.com/office/drawing/2014/main" id="{3CF8E8A3-D669-402C-AFF6-43FBA4A0B7B1}"/>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14868" y="3482587"/>
            <a:ext cx="5373861" cy="3203914"/>
          </a:xfrm>
          <a:prstGeom prst="rect">
            <a:avLst/>
          </a:prstGeom>
          <a:noFill/>
          <a:ln>
            <a:noFill/>
          </a:ln>
        </p:spPr>
      </p:pic>
      <p:sp>
        <p:nvSpPr>
          <p:cNvPr id="5" name="乘号 4">
            <a:extLst>
              <a:ext uri="{FF2B5EF4-FFF2-40B4-BE49-F238E27FC236}">
                <a16:creationId xmlns:a16="http://schemas.microsoft.com/office/drawing/2014/main" id="{26616083-A3FA-47AE-B356-4F759B10FF2F}"/>
              </a:ext>
            </a:extLst>
          </p:cNvPr>
          <p:cNvSpPr/>
          <p:nvPr/>
        </p:nvSpPr>
        <p:spPr>
          <a:xfrm>
            <a:off x="10199076" y="3221500"/>
            <a:ext cx="239151" cy="36576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乘号 6">
            <a:extLst>
              <a:ext uri="{FF2B5EF4-FFF2-40B4-BE49-F238E27FC236}">
                <a16:creationId xmlns:a16="http://schemas.microsoft.com/office/drawing/2014/main" id="{E2FE7EFE-A43F-4990-B84B-D26199293CD2}"/>
              </a:ext>
            </a:extLst>
          </p:cNvPr>
          <p:cNvSpPr/>
          <p:nvPr/>
        </p:nvSpPr>
        <p:spPr>
          <a:xfrm>
            <a:off x="10393680" y="3387968"/>
            <a:ext cx="239151" cy="365760"/>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id="{96FE7EF5-D87A-4B78-BBAA-95CA0507EA46}"/>
              </a:ext>
            </a:extLst>
          </p:cNvPr>
          <p:cNvSpPr/>
          <p:nvPr/>
        </p:nvSpPr>
        <p:spPr>
          <a:xfrm>
            <a:off x="990727" y="2961674"/>
            <a:ext cx="5803970" cy="1890967"/>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高压互锁功能的测试，可以配合显示仪表进行。通过拔下高压系统某一部件的插接器，观察显示仪表是否进行整车高压故障报警，然后安好该插接器，观察故障报警是否消失。</a:t>
            </a:r>
            <a:endParaRPr lang="zh-CN" altLang="en-US" sz="2000" dirty="0"/>
          </a:p>
        </p:txBody>
      </p:sp>
    </p:spTree>
    <p:extLst>
      <p:ext uri="{BB962C8B-B14F-4D97-AF65-F5344CB8AC3E}">
        <p14:creationId xmlns:p14="http://schemas.microsoft.com/office/powerpoint/2010/main" val="3243154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6"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四、防溜车功能测试</a:t>
            </a:r>
            <a:endParaRPr lang="en-US" altLang="zh-CN" sz="2400" dirty="0">
              <a:latin typeface="方正黑体_GBK" panose="03000509000000000000" pitchFamily="65" charset="-122"/>
              <a:ea typeface="方正黑体_GBK" panose="03000509000000000000" pitchFamily="65" charset="-122"/>
            </a:endParaRPr>
          </a:p>
        </p:txBody>
      </p:sp>
      <p:sp>
        <p:nvSpPr>
          <p:cNvPr id="8" name="矩形 7">
            <a:extLst>
              <a:ext uri="{FF2B5EF4-FFF2-40B4-BE49-F238E27FC236}">
                <a16:creationId xmlns:a16="http://schemas.microsoft.com/office/drawing/2014/main" id="{96FE7EF5-D87A-4B78-BBAA-95CA0507EA46}"/>
              </a:ext>
            </a:extLst>
          </p:cNvPr>
          <p:cNvSpPr/>
          <p:nvPr/>
        </p:nvSpPr>
        <p:spPr>
          <a:xfrm>
            <a:off x="644771" y="2635210"/>
            <a:ext cx="5573149" cy="3737626"/>
          </a:xfrm>
          <a:prstGeom prst="rect">
            <a:avLst/>
          </a:prstGeom>
        </p:spPr>
        <p:txBody>
          <a:bodyPr wrap="square">
            <a:spAutoFit/>
          </a:bodyPr>
          <a:lstStyle/>
          <a:p>
            <a:pPr>
              <a:lnSpc>
                <a:spcPct val="150000"/>
              </a:lnSpc>
            </a:pPr>
            <a:r>
              <a:rPr lang="en-US" altLang="zh-CN" sz="2000" dirty="0">
                <a:latin typeface="方正楷体_GBK" panose="03000509000000000000" pitchFamily="65" charset="-122"/>
                <a:ea typeface="方正楷体_GBK" panose="03000509000000000000" pitchFamily="65" charset="-122"/>
              </a:rPr>
              <a:t>l</a:t>
            </a:r>
            <a:r>
              <a:rPr lang="zh-CN" altLang="en-US" sz="2000" dirty="0">
                <a:latin typeface="方正楷体_GBK" panose="03000509000000000000" pitchFamily="65" charset="-122"/>
                <a:ea typeface="方正楷体_GBK" panose="03000509000000000000" pitchFamily="65" charset="-122"/>
              </a:rPr>
              <a:t>）将车辆开至坡道上，如图所示，关闭起动开关。</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）打开起动开关，将电子换档杆置于</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）逐渐松开制动踏板，在未踩下加速踏板时，车辆向后微微溜车，经过一小段距离后，车辆停止在坡道上。</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）此时观察仪表盘，电流流向为正向输出，且车速为</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a:t>
            </a:r>
            <a:endParaRPr lang="zh-CN" altLang="en-US" sz="2000" dirty="0"/>
          </a:p>
        </p:txBody>
      </p:sp>
      <p:pic>
        <p:nvPicPr>
          <p:cNvPr id="9" name="图片 8">
            <a:extLst>
              <a:ext uri="{FF2B5EF4-FFF2-40B4-BE49-F238E27FC236}">
                <a16:creationId xmlns:a16="http://schemas.microsoft.com/office/drawing/2014/main" id="{98C0BC5A-2692-4F4B-BD00-6DB191DBB89A}"/>
              </a:ext>
            </a:extLst>
          </p:cNvPr>
          <p:cNvPicPr>
            <a:picLocks noChangeAspect="1"/>
          </p:cNvPicPr>
          <p:nvPr/>
        </p:nvPicPr>
        <p:blipFill>
          <a:blip r:embed="rId2"/>
          <a:stretch>
            <a:fillRect/>
          </a:stretch>
        </p:blipFill>
        <p:spPr>
          <a:xfrm>
            <a:off x="6279828" y="2855139"/>
            <a:ext cx="5267401" cy="3517697"/>
          </a:xfrm>
          <a:prstGeom prst="rect">
            <a:avLst/>
          </a:prstGeom>
        </p:spPr>
      </p:pic>
    </p:spTree>
    <p:extLst>
      <p:ext uri="{BB962C8B-B14F-4D97-AF65-F5344CB8AC3E}">
        <p14:creationId xmlns:p14="http://schemas.microsoft.com/office/powerpoint/2010/main" val="1841420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6"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五、故障分级报警功能测试</a:t>
            </a:r>
            <a:endParaRPr lang="en-US" altLang="zh-CN" sz="2400" dirty="0">
              <a:latin typeface="方正黑体_GBK" panose="03000509000000000000" pitchFamily="65" charset="-122"/>
              <a:ea typeface="方正黑体_GBK" panose="03000509000000000000" pitchFamily="65" charset="-122"/>
            </a:endParaRPr>
          </a:p>
        </p:txBody>
      </p:sp>
      <p:sp>
        <p:nvSpPr>
          <p:cNvPr id="8" name="矩形 7">
            <a:extLst>
              <a:ext uri="{FF2B5EF4-FFF2-40B4-BE49-F238E27FC236}">
                <a16:creationId xmlns:a16="http://schemas.microsoft.com/office/drawing/2014/main" id="{96FE7EF5-D87A-4B78-BBAA-95CA0507EA46}"/>
              </a:ext>
            </a:extLst>
          </p:cNvPr>
          <p:cNvSpPr/>
          <p:nvPr/>
        </p:nvSpPr>
        <p:spPr>
          <a:xfrm>
            <a:off x="644771" y="2438262"/>
            <a:ext cx="10454638" cy="4662110"/>
          </a:xfrm>
          <a:prstGeom prst="rect">
            <a:avLst/>
          </a:prstGeom>
        </p:spPr>
        <p:txBody>
          <a:bodyPr wrap="square">
            <a:spAutoFit/>
          </a:bodyPr>
          <a:lstStyle/>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电动汽车微度故障认知</a:t>
            </a:r>
          </a:p>
          <a:p>
            <a:pPr>
              <a:lnSpc>
                <a:spcPct val="150000"/>
              </a:lnSpc>
            </a:pPr>
            <a:r>
              <a:rPr lang="zh-CN" altLang="en-US" sz="2000" dirty="0">
                <a:latin typeface="方正楷体_GBK" panose="03000509000000000000" pitchFamily="65" charset="-122"/>
                <a:ea typeface="方正楷体_GBK" panose="03000509000000000000" pitchFamily="65" charset="-122"/>
              </a:rPr>
              <a:t>一般情况下，车辆车速由其动力性能限制，只能够运行在低于最高草速的速度区间，而最高车速对应于驱动电机的最大转速。</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）举升车辆。</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）起动开关置“</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）将电子换档杆置于“</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）将加速踏板迅速踩下，此时仪表盘显示车速迅速升高，当电机转速达到最大值时发现加速踏板失去作用。</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）仪表盘系统故障灯点亮，上部显示：驱动电机系统故障。</a:t>
            </a:r>
          </a:p>
          <a:p>
            <a:pPr>
              <a:lnSpc>
                <a:spcPct val="150000"/>
              </a:lnSpc>
            </a:pPr>
            <a:endParaRPr lang="zh-CN" altLang="en-US" sz="2000" dirty="0"/>
          </a:p>
        </p:txBody>
      </p:sp>
    </p:spTree>
    <p:extLst>
      <p:ext uri="{BB962C8B-B14F-4D97-AF65-F5344CB8AC3E}">
        <p14:creationId xmlns:p14="http://schemas.microsoft.com/office/powerpoint/2010/main" val="3999931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6"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五、故障分级报警功能测试</a:t>
            </a:r>
            <a:endParaRPr lang="en-US" altLang="zh-CN" sz="2400" dirty="0">
              <a:latin typeface="方正黑体_GBK" panose="03000509000000000000" pitchFamily="65" charset="-122"/>
              <a:ea typeface="方正黑体_GBK" panose="03000509000000000000" pitchFamily="65" charset="-122"/>
            </a:endParaRPr>
          </a:p>
        </p:txBody>
      </p:sp>
      <p:sp>
        <p:nvSpPr>
          <p:cNvPr id="8" name="矩形 7">
            <a:extLst>
              <a:ext uri="{FF2B5EF4-FFF2-40B4-BE49-F238E27FC236}">
                <a16:creationId xmlns:a16="http://schemas.microsoft.com/office/drawing/2014/main" id="{96FE7EF5-D87A-4B78-BBAA-95CA0507EA46}"/>
              </a:ext>
            </a:extLst>
          </p:cNvPr>
          <p:cNvSpPr/>
          <p:nvPr/>
        </p:nvSpPr>
        <p:spPr>
          <a:xfrm>
            <a:off x="644771" y="2438262"/>
            <a:ext cx="10454638" cy="4662110"/>
          </a:xfrm>
          <a:prstGeom prst="rect">
            <a:avLst/>
          </a:prstGeom>
        </p:spPr>
        <p:txBody>
          <a:bodyPr wrap="square">
            <a:spAutoFit/>
          </a:bodyPr>
          <a:lstStyle/>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电动汽车中度故障认知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）确保起动开关关闭。</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）举升车辆。</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）拔下电机接线盒上的旋变信号插头。</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）降下车辆。</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）将起动开关置</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）听见仪表盘发出警示的滴滴声。</a:t>
            </a:r>
          </a:p>
          <a:p>
            <a:pPr>
              <a:lnSpc>
                <a:spcPct val="150000"/>
              </a:lnSpc>
            </a:pPr>
            <a:r>
              <a:rPr lang="en-US" altLang="zh-CN" sz="2000" dirty="0">
                <a:latin typeface="方正楷体_GBK" panose="03000509000000000000" pitchFamily="65" charset="-122"/>
                <a:ea typeface="方正楷体_GBK" panose="03000509000000000000" pitchFamily="65" charset="-122"/>
              </a:rPr>
              <a:t>7</a:t>
            </a:r>
            <a:r>
              <a:rPr lang="zh-CN" altLang="en-US" sz="2000" dirty="0">
                <a:latin typeface="方正楷体_GBK" panose="03000509000000000000" pitchFamily="65" charset="-122"/>
                <a:ea typeface="方正楷体_GBK" panose="03000509000000000000" pitchFamily="65" charset="-122"/>
              </a:rPr>
              <a:t>）观察仪表盘，上部显示：驱动电机系统故障，仪表盘下部故障指示灯点亮，动力电池断开指示灯点亮。</a:t>
            </a:r>
          </a:p>
          <a:p>
            <a:pPr>
              <a:lnSpc>
                <a:spcPct val="150000"/>
              </a:lnSpc>
            </a:pPr>
            <a:endParaRPr lang="zh-CN" altLang="en-US" sz="2000" dirty="0"/>
          </a:p>
        </p:txBody>
      </p:sp>
    </p:spTree>
    <p:extLst>
      <p:ext uri="{BB962C8B-B14F-4D97-AF65-F5344CB8AC3E}">
        <p14:creationId xmlns:p14="http://schemas.microsoft.com/office/powerpoint/2010/main" val="2570492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solidFill>
                  <a:schemeClr val="accent1"/>
                </a:soli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19788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一位客户在</a:t>
            </a:r>
            <a:r>
              <a:rPr lang="en-US" altLang="zh-CN" sz="2000" dirty="0">
                <a:latin typeface="方正楷体_GBK" panose="03000509000000000000" pitchFamily="65" charset="-122"/>
                <a:ea typeface="方正楷体_GBK" panose="03000509000000000000" pitchFamily="65" charset="-122"/>
              </a:rPr>
              <a:t>4S</a:t>
            </a:r>
            <a:r>
              <a:rPr lang="zh-CN" altLang="en-US" sz="2000" dirty="0">
                <a:latin typeface="方正楷体_GBK" panose="03000509000000000000" pitchFamily="65" charset="-122"/>
                <a:ea typeface="方正楷体_GBK" panose="03000509000000000000" pitchFamily="65" charset="-122"/>
              </a:rPr>
              <a:t>店询问吉利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车辆，听闻该车使用的</a:t>
            </a:r>
            <a:r>
              <a:rPr lang="en-US" altLang="zh-CN" sz="2000" dirty="0">
                <a:latin typeface="方正楷体_GBK" panose="03000509000000000000" pitchFamily="65" charset="-122"/>
                <a:ea typeface="方正楷体_GBK" panose="03000509000000000000" pitchFamily="65" charset="-122"/>
              </a:rPr>
              <a:t>300</a:t>
            </a:r>
            <a:r>
              <a:rPr lang="zh-CN" altLang="en-US" sz="2000" dirty="0">
                <a:latin typeface="方正楷体_GBK" panose="03000509000000000000" pitchFamily="65" charset="-122"/>
                <a:ea typeface="方正楷体_GBK" panose="03000509000000000000" pitchFamily="65" charset="-122"/>
              </a:rPr>
              <a:t>多伏的高电压，在使用过程中如果出现短路或者漏电会不会危害到我和家人的安全，请您做出正确的解释。</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7908388" cy="447083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能说出车辆关于高压的安全保护策略。</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能解释电动汽车高压互锁的原理。</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能进行车辆防溜车测试。</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能够耐心倾听客户需要，做好专业解释，具备良好职业道德。</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能够根据厂家要求，独立且正确完成车辆检查。</a:t>
            </a:r>
          </a:p>
          <a:p>
            <a:pPr marL="514350" indent="-514350">
              <a:lnSpc>
                <a:spcPct val="150000"/>
              </a:lnSpc>
              <a:buFont typeface="Arial" panose="020B0604020202020204" pitchFamily="34" charset="0"/>
              <a:buChar char="•"/>
            </a:pPr>
            <a:endParaRPr lang="zh-CN" altLang="en-US"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034996"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一、保护功能认知</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纯电动汽车整车控制器能够完成的保护功能主要可分为功能类保护和故障类保护两大类。</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功能类保护主要是指整车控制器对关系到车辆行驶安全的功能能够进行妥善地控制，如防溜车控制、充电保护控制等。</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故障类保护是指整车控制器对车辆运行状态进行实时诊断，对出现的故障进行预警及应急处理，以保证整车在安全要求范围内的可使用性。</a:t>
            </a:r>
          </a:p>
        </p:txBody>
      </p:sp>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574344"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一、保护功能认知</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防溜车控制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防溜车控制功能可以保证整车在坡上起步时，向后溜车距离小于</a:t>
            </a:r>
            <a:r>
              <a:rPr lang="en-US" altLang="zh-CN" sz="2000" dirty="0">
                <a:latin typeface="方正楷体_GBK" panose="03000509000000000000" pitchFamily="65" charset="-122"/>
                <a:ea typeface="方正楷体_GBK" panose="03000509000000000000" pitchFamily="65" charset="-122"/>
              </a:rPr>
              <a:t>10cm</a:t>
            </a:r>
            <a:r>
              <a:rPr lang="zh-CN" altLang="en-US" sz="2000" dirty="0">
                <a:latin typeface="方正楷体_GBK" panose="03000509000000000000" pitchFamily="65" charset="-122"/>
                <a:ea typeface="方正楷体_GBK" panose="03000509000000000000" pitchFamily="65" charset="-122"/>
              </a:rPr>
              <a:t>；整车在上坡行驶过程中如果动力不足时，整车车速会慢慢降到</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，然后保持</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车速，不再向后溜车。</a:t>
            </a:r>
          </a:p>
        </p:txBody>
      </p:sp>
      <p:pic>
        <p:nvPicPr>
          <p:cNvPr id="5" name="图片 4">
            <a:extLst>
              <a:ext uri="{FF2B5EF4-FFF2-40B4-BE49-F238E27FC236}">
                <a16:creationId xmlns:a16="http://schemas.microsoft.com/office/drawing/2014/main" id="{E1CE5B88-F4C2-4365-9983-A0DBD19C3FC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43847" y="1510644"/>
            <a:ext cx="2697101" cy="5093409"/>
          </a:xfrm>
          <a:prstGeom prst="rect">
            <a:avLst/>
          </a:prstGeom>
        </p:spPr>
      </p:pic>
    </p:spTree>
    <p:extLst>
      <p:ext uri="{BB962C8B-B14F-4D97-AF65-F5344CB8AC3E}">
        <p14:creationId xmlns:p14="http://schemas.microsoft.com/office/powerpoint/2010/main" val="1351756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904848"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二、充电过程保护控制</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为动力电池充电时，整车控制器将与电池管理系统共同进行充电过程中的充电功率控制。整车控制器在此处的主要功能是：在接收到充电信号后，禁止整车高压系统上电，以保证车辆在充电状态下处于行驶锁止状态。</a:t>
            </a:r>
          </a:p>
          <a:p>
            <a:pPr>
              <a:lnSpc>
                <a:spcPct val="150000"/>
              </a:lnSpc>
            </a:pPr>
            <a:r>
              <a:rPr lang="zh-CN" altLang="en-US" sz="2000" dirty="0">
                <a:latin typeface="方正楷体_GBK" panose="03000509000000000000" pitchFamily="65" charset="-122"/>
                <a:ea typeface="方正楷体_GBK" panose="03000509000000000000" pitchFamily="65" charset="-122"/>
              </a:rPr>
              <a:t>此外，整车控制器将实时监控动力电池状态信息，配合电池管理系统合理控制充电功率，以保护动力电池，避免出现过充电现象。</a:t>
            </a:r>
          </a:p>
        </p:txBody>
      </p:sp>
    </p:spTree>
    <p:extLst>
      <p:ext uri="{BB962C8B-B14F-4D97-AF65-F5344CB8AC3E}">
        <p14:creationId xmlns:p14="http://schemas.microsoft.com/office/powerpoint/2010/main" val="2482850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672818"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三、高压上下电保护控制</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在车辆上电后，无论车辆处于静止状态还是运行状态，整车控制器都将连续监视整车电控系统，对系统实时出现的故障进行诊断，并及时进行相应的安全保护处理。根据传感器的输入信号及其他通过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总线通信得到的驱动电机、动力电池、车载充电机等状态信息，对各种故障进行判断、等级分类、报警显示，并实时存储故障码，供维修时查看。</a:t>
            </a:r>
          </a:p>
        </p:txBody>
      </p:sp>
      <p:pic>
        <p:nvPicPr>
          <p:cNvPr id="5" name="图片 4">
            <a:extLst>
              <a:ext uri="{FF2B5EF4-FFF2-40B4-BE49-F238E27FC236}">
                <a16:creationId xmlns:a16="http://schemas.microsoft.com/office/drawing/2014/main" id="{019922BC-E632-4DFA-A5EA-44E45D20CE6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317588" y="2518117"/>
            <a:ext cx="6774496" cy="3819179"/>
          </a:xfrm>
          <a:prstGeom prst="rect">
            <a:avLst/>
          </a:prstGeom>
        </p:spPr>
      </p:pic>
    </p:spTree>
    <p:extLst>
      <p:ext uri="{BB962C8B-B14F-4D97-AF65-F5344CB8AC3E}">
        <p14:creationId xmlns:p14="http://schemas.microsoft.com/office/powerpoint/2010/main" val="597002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学习任务四 车辆保护功能测试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751255"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三、高压上下电保护控制</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高压互锁回路简称</a:t>
            </a:r>
            <a:r>
              <a:rPr lang="en-US" altLang="zh-CN" sz="2000" dirty="0">
                <a:latin typeface="方正楷体_GBK" panose="03000509000000000000" pitchFamily="65" charset="-122"/>
                <a:ea typeface="方正楷体_GBK" panose="03000509000000000000" pitchFamily="65" charset="-122"/>
              </a:rPr>
              <a:t>HVIL</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High Voltage Inter lock</a:t>
            </a:r>
            <a:r>
              <a:rPr lang="zh-CN" altLang="en-US" sz="2000" dirty="0">
                <a:latin typeface="方正楷体_GBK" panose="03000509000000000000" pitchFamily="65" charset="-122"/>
                <a:ea typeface="方正楷体_GBK" panose="03000509000000000000" pitchFamily="65" charset="-122"/>
              </a:rPr>
              <a:t>）功能</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利用电气小信号来检测整个高压系统包括导线、插接器及护盖在内的电器完整性和连续性，并能够在互锁回路异常断开时，及时断开高压电。</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）在高压上电前，确保整车高压系统的完整性，使高压处于一个封闭的环境下工作，提高整车安全性。</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）在车辆运行过程中，若高压系统回路断开或者完整性受到破坏时，高压互锁装置需能够及时启动安全防护。</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）防止带电插拔高压插接器给高压端子造成拉弧损坏。</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99017008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1305</TotalTime>
  <Words>1087</Words>
  <Application>Microsoft Office PowerPoint</Application>
  <PresentationFormat>宽屏</PresentationFormat>
  <Paragraphs>78</Paragraphs>
  <Slides>14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14</vt:i4>
      </vt:variant>
    </vt:vector>
  </HeadingPairs>
  <TitlesOfParts>
    <vt:vector size="19"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118</cp:revision>
  <dcterms:created xsi:type="dcterms:W3CDTF">2020-03-16T09:44:54Z</dcterms:created>
  <dcterms:modified xsi:type="dcterms:W3CDTF">2025-09-05T07:26:49Z</dcterms:modified>
</cp:coreProperties>
</file>